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7" r:id="rId4"/>
    <p:sldId id="262" r:id="rId5"/>
    <p:sldId id="257" r:id="rId6"/>
    <p:sldId id="259" r:id="rId7"/>
    <p:sldId id="260" r:id="rId8"/>
    <p:sldId id="261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03AA9-7B89-42F1-9B5C-4BFF05AB6476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CB33C-83B1-46D0-835F-913E539E1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42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20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82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07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34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569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1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88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8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39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67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B33C-83B1-46D0-835F-913E539E1C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3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5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53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6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2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6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4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6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1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41BFD-7FB6-49A6-BFC0-D6A54955EDCD}" type="datetimeFigureOut">
              <a:rPr lang="en-US" smtClean="0"/>
              <a:t>07-Oct-15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4BF9-2BA8-4A20-8AEB-DBE613E47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6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56079" y="2627289"/>
            <a:ext cx="40927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Vision of success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8536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853" t="51716" r="5161" b="22403"/>
          <a:stretch/>
        </p:blipFill>
        <p:spPr>
          <a:xfrm>
            <a:off x="1" y="824244"/>
            <a:ext cx="9144000" cy="14951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5427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impact pathway - generic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6008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853" t="51716" r="5161" b="22403"/>
          <a:stretch/>
        </p:blipFill>
        <p:spPr>
          <a:xfrm>
            <a:off x="1" y="824244"/>
            <a:ext cx="9144000" cy="149518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6247" t="23724" r="15653" b="9727"/>
          <a:stretch/>
        </p:blipFill>
        <p:spPr>
          <a:xfrm>
            <a:off x="0" y="1352280"/>
            <a:ext cx="9141955" cy="5022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5905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impact pathway – SI-related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410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853" t="51716" r="5161" b="22403"/>
          <a:stretch/>
        </p:blipFill>
        <p:spPr>
          <a:xfrm>
            <a:off x="1" y="824248"/>
            <a:ext cx="9144000" cy="14951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6345" t="40097" r="15850" b="41417"/>
          <a:stretch/>
        </p:blipFill>
        <p:spPr>
          <a:xfrm>
            <a:off x="0" y="1339402"/>
            <a:ext cx="9143999" cy="14016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6438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impact pathway – cross-cutting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2841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592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Why do we need a  Vision of Success?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47859"/>
            <a:ext cx="9053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Wingdings" panose="05000000000000000000" pitchFamily="2" charset="2"/>
              </a:rPr>
              <a:t> We are going to improve the livelihoods of 1,000 households…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24692"/>
            <a:ext cx="9053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Wingdings" panose="05000000000000000000" pitchFamily="2" charset="2"/>
              </a:rPr>
              <a:t> We are going to improve the livelihoods of 100,000 households…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818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573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What was the vision of phase I?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8802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889" t="22491" r="51188" b="9727"/>
          <a:stretch/>
        </p:blipFill>
        <p:spPr>
          <a:xfrm>
            <a:off x="2331076" y="584775"/>
            <a:ext cx="4418157" cy="6253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7340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AfricaRISING – Draft program framework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8352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 flipV="1">
            <a:off x="4524856" y="982017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2022343" y="2506017"/>
            <a:ext cx="5673857" cy="2805545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022765" y="4535709"/>
            <a:ext cx="5612373" cy="775854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81200" y="646189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153400" y="5360330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878" y="81549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912931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0167" y="5912931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Pilot 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600" y="5912931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Mainstreaming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847582" y="905817"/>
            <a:ext cx="0" cy="442825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ular Callout 11"/>
          <p:cNvSpPr/>
          <p:nvPr/>
        </p:nvSpPr>
        <p:spPr>
          <a:xfrm>
            <a:off x="2909260" y="3104932"/>
            <a:ext cx="2098585" cy="1200329"/>
          </a:xfrm>
          <a:prstGeom prst="wedgeRectCallout">
            <a:avLst>
              <a:gd name="adj1" fmla="val 64722"/>
              <a:gd name="adj2" fmla="val 11327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905035" y="4235401"/>
            <a:ext cx="394660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2088640" y="1161336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00074" y="803534"/>
            <a:ext cx="394660" cy="646331"/>
          </a:xfrm>
          <a:prstGeom prst="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3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635138" y="1238325"/>
            <a:ext cx="1288473" cy="1343891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41809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077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9676" y="5912931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33535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43500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561832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7545085" y="4499417"/>
            <a:ext cx="1378526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898422" y="3104932"/>
            <a:ext cx="2070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3619285" y="814035"/>
            <a:ext cx="2292570" cy="1719690"/>
          </a:xfrm>
          <a:prstGeom prst="wedgeRectCallout">
            <a:avLst>
              <a:gd name="adj1" fmla="val 50045"/>
              <a:gd name="adj2" fmla="val 159196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620445" y="779399"/>
            <a:ext cx="2306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Influence on development partners that will advance the impact of research outputs to many more households </a:t>
            </a:r>
            <a:endParaRPr lang="en-US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3731" y="2958753"/>
            <a:ext cx="394660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endParaRPr lang="en-US" sz="3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7436" y="1126700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1677" y="5325417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81200" y="5325417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981200" y="4937489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53729" y="4715817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formulation – to be improved?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1051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981200" y="646189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-8878" y="81549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7" name="Rectangular Callout 36"/>
          <p:cNvSpPr/>
          <p:nvPr/>
        </p:nvSpPr>
        <p:spPr>
          <a:xfrm>
            <a:off x="2088640" y="1161336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53400" y="5360330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41809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077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1677" y="5325417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81200" y="5325417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0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formulation – to be improved?</a:t>
            </a:r>
            <a:endParaRPr 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163651" y="3093042"/>
            <a:ext cx="61818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Sustainable Intensification framework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The 5 dimensions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Yield, NRM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Equity, gender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Enabling conditions</a:t>
            </a:r>
            <a:endParaRPr lang="en-US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2127436" y="1126700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97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4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 flipV="1">
            <a:off x="4524856" y="982017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/>
          <p:cNvSpPr/>
          <p:nvPr/>
        </p:nvSpPr>
        <p:spPr>
          <a:xfrm>
            <a:off x="2022765" y="4535709"/>
            <a:ext cx="5612373" cy="775854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81200" y="646189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153400" y="5360330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878" y="81549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912931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2909260" y="3104932"/>
            <a:ext cx="2098585" cy="1200329"/>
          </a:xfrm>
          <a:prstGeom prst="wedgeRectCallout">
            <a:avLst>
              <a:gd name="adj1" fmla="val -27332"/>
              <a:gd name="adj2" fmla="val 125072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ular Callout 13"/>
          <p:cNvSpPr/>
          <p:nvPr/>
        </p:nvSpPr>
        <p:spPr>
          <a:xfrm>
            <a:off x="2088640" y="1161336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41809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077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9676" y="5912931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33535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98422" y="3104932"/>
            <a:ext cx="2070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7436" y="1126700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1677" y="5325417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81200" y="5325417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981200" y="4937489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53729" y="4715817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formulation – to be improved?</a:t>
            </a:r>
            <a:endParaRPr lang="en-US" sz="3200" b="1" dirty="0"/>
          </a:p>
        </p:txBody>
      </p:sp>
      <p:sp>
        <p:nvSpPr>
          <p:cNvPr id="34" name="Rectangle 33"/>
          <p:cNvSpPr/>
          <p:nvPr/>
        </p:nvSpPr>
        <p:spPr>
          <a:xfrm>
            <a:off x="4562093" y="4431110"/>
            <a:ext cx="3783417" cy="66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8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 animBg="1"/>
      <p:bldP spid="19" grpId="0"/>
      <p:bldP spid="24" grpId="0"/>
      <p:bldP spid="32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 flipV="1">
            <a:off x="4524856" y="982017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ular Callout 34"/>
          <p:cNvSpPr/>
          <p:nvPr/>
        </p:nvSpPr>
        <p:spPr>
          <a:xfrm>
            <a:off x="2909260" y="3104932"/>
            <a:ext cx="2098585" cy="1200329"/>
          </a:xfrm>
          <a:prstGeom prst="wedgeRectCallout">
            <a:avLst>
              <a:gd name="adj1" fmla="val -27332"/>
              <a:gd name="adj2" fmla="val 125072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2022343" y="2506017"/>
            <a:ext cx="5673857" cy="2805545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022765" y="4535709"/>
            <a:ext cx="5612373" cy="775854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81200" y="646189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153400" y="5360330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878" y="81549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912931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0167" y="5912931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Pilot 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847582" y="905817"/>
            <a:ext cx="0" cy="442825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ular Callout 13"/>
          <p:cNvSpPr/>
          <p:nvPr/>
        </p:nvSpPr>
        <p:spPr>
          <a:xfrm>
            <a:off x="2088640" y="1161336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41809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077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9676" y="5912931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33535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43500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98422" y="3104932"/>
            <a:ext cx="2070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3619285" y="814035"/>
            <a:ext cx="2292570" cy="1719690"/>
          </a:xfrm>
          <a:prstGeom prst="wedgeRectCallout">
            <a:avLst>
              <a:gd name="adj1" fmla="val 50045"/>
              <a:gd name="adj2" fmla="val 159196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620445" y="779399"/>
            <a:ext cx="2306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Influence on development partners that will advance the impact of research outputs to many more households </a:t>
            </a:r>
            <a:endParaRPr lang="en-US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7436" y="1126700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1677" y="5325417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81200" y="5325417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981200" y="4937489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53729" y="4715817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formulation – to be improved?</a:t>
            </a:r>
            <a:endParaRPr lang="en-US" sz="3200" b="1" dirty="0"/>
          </a:p>
        </p:txBody>
      </p:sp>
      <p:sp>
        <p:nvSpPr>
          <p:cNvPr id="34" name="Rectangle 33"/>
          <p:cNvSpPr/>
          <p:nvPr/>
        </p:nvSpPr>
        <p:spPr>
          <a:xfrm>
            <a:off x="6878783" y="2220793"/>
            <a:ext cx="2137501" cy="2642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8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25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 flipV="1">
            <a:off x="4524856" y="982017"/>
            <a:ext cx="0" cy="432954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ular Callout 33"/>
          <p:cNvSpPr/>
          <p:nvPr/>
        </p:nvSpPr>
        <p:spPr>
          <a:xfrm>
            <a:off x="2909260" y="3104932"/>
            <a:ext cx="2098585" cy="1200329"/>
          </a:xfrm>
          <a:prstGeom prst="wedgeRectCallout">
            <a:avLst>
              <a:gd name="adj1" fmla="val -27332"/>
              <a:gd name="adj2" fmla="val 125072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2022343" y="2506017"/>
            <a:ext cx="5673857" cy="2805545"/>
          </a:xfrm>
          <a:custGeom>
            <a:avLst/>
            <a:gdLst>
              <a:gd name="connsiteX0" fmla="*/ 0 w 5209309"/>
              <a:gd name="connsiteY0" fmla="*/ 2064327 h 2064327"/>
              <a:gd name="connsiteX1" fmla="*/ 1163782 w 5209309"/>
              <a:gd name="connsiteY1" fmla="*/ 1939637 h 2064327"/>
              <a:gd name="connsiteX2" fmla="*/ 2064328 w 5209309"/>
              <a:gd name="connsiteY2" fmla="*/ 1773382 h 2064327"/>
              <a:gd name="connsiteX3" fmla="*/ 3255819 w 5209309"/>
              <a:gd name="connsiteY3" fmla="*/ 1427018 h 2064327"/>
              <a:gd name="connsiteX4" fmla="*/ 4170219 w 5209309"/>
              <a:gd name="connsiteY4" fmla="*/ 983673 h 2064327"/>
              <a:gd name="connsiteX5" fmla="*/ 4765964 w 5209309"/>
              <a:gd name="connsiteY5" fmla="*/ 457200 h 2064327"/>
              <a:gd name="connsiteX6" fmla="*/ 5209309 w 5209309"/>
              <a:gd name="connsiteY6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9309" h="2064327">
                <a:moveTo>
                  <a:pt x="0" y="2064327"/>
                </a:moveTo>
                <a:cubicBezTo>
                  <a:pt x="409863" y="2026227"/>
                  <a:pt x="819727" y="1988128"/>
                  <a:pt x="1163782" y="1939637"/>
                </a:cubicBezTo>
                <a:cubicBezTo>
                  <a:pt x="1507837" y="1891146"/>
                  <a:pt x="1715655" y="1858818"/>
                  <a:pt x="2064328" y="1773382"/>
                </a:cubicBezTo>
                <a:cubicBezTo>
                  <a:pt x="2413001" y="1687945"/>
                  <a:pt x="2904837" y="1558636"/>
                  <a:pt x="3255819" y="1427018"/>
                </a:cubicBezTo>
                <a:cubicBezTo>
                  <a:pt x="3606801" y="1295400"/>
                  <a:pt x="3918528" y="1145309"/>
                  <a:pt x="4170219" y="983673"/>
                </a:cubicBezTo>
                <a:cubicBezTo>
                  <a:pt x="4421910" y="822037"/>
                  <a:pt x="4592782" y="621145"/>
                  <a:pt x="4765964" y="457200"/>
                </a:cubicBezTo>
                <a:cubicBezTo>
                  <a:pt x="4939146" y="293254"/>
                  <a:pt x="5074227" y="146627"/>
                  <a:pt x="5209309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022765" y="4535709"/>
            <a:ext cx="5612373" cy="775854"/>
          </a:xfrm>
          <a:custGeom>
            <a:avLst/>
            <a:gdLst>
              <a:gd name="connsiteX0" fmla="*/ 0 w 5857423"/>
              <a:gd name="connsiteY0" fmla="*/ 960491 h 960491"/>
              <a:gd name="connsiteX1" fmla="*/ 997527 w 5857423"/>
              <a:gd name="connsiteY1" fmla="*/ 849655 h 960491"/>
              <a:gd name="connsiteX2" fmla="*/ 2105891 w 5857423"/>
              <a:gd name="connsiteY2" fmla="*/ 627982 h 960491"/>
              <a:gd name="connsiteX3" fmla="*/ 3048000 w 5857423"/>
              <a:gd name="connsiteY3" fmla="*/ 378601 h 960491"/>
              <a:gd name="connsiteX4" fmla="*/ 3837709 w 5857423"/>
              <a:gd name="connsiteY4" fmla="*/ 184637 h 960491"/>
              <a:gd name="connsiteX5" fmla="*/ 4655127 w 5857423"/>
              <a:gd name="connsiteY5" fmla="*/ 87655 h 960491"/>
              <a:gd name="connsiteX6" fmla="*/ 5763491 w 5857423"/>
              <a:gd name="connsiteY6" fmla="*/ 4528 h 960491"/>
              <a:gd name="connsiteX7" fmla="*/ 5721927 w 5857423"/>
              <a:gd name="connsiteY7" fmla="*/ 18382 h 96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57423" h="960491">
                <a:moveTo>
                  <a:pt x="0" y="960491"/>
                </a:moveTo>
                <a:cubicBezTo>
                  <a:pt x="323272" y="932782"/>
                  <a:pt x="646545" y="905073"/>
                  <a:pt x="997527" y="849655"/>
                </a:cubicBezTo>
                <a:cubicBezTo>
                  <a:pt x="1348509" y="794237"/>
                  <a:pt x="1764146" y="706491"/>
                  <a:pt x="2105891" y="627982"/>
                </a:cubicBezTo>
                <a:cubicBezTo>
                  <a:pt x="2447636" y="549473"/>
                  <a:pt x="2759364" y="452492"/>
                  <a:pt x="3048000" y="378601"/>
                </a:cubicBezTo>
                <a:cubicBezTo>
                  <a:pt x="3336636" y="304710"/>
                  <a:pt x="3569855" y="233128"/>
                  <a:pt x="3837709" y="184637"/>
                </a:cubicBezTo>
                <a:cubicBezTo>
                  <a:pt x="4105564" y="136146"/>
                  <a:pt x="4334163" y="117673"/>
                  <a:pt x="4655127" y="87655"/>
                </a:cubicBezTo>
                <a:cubicBezTo>
                  <a:pt x="4976091" y="57637"/>
                  <a:pt x="5585691" y="16073"/>
                  <a:pt x="5763491" y="4528"/>
                </a:cubicBezTo>
                <a:cubicBezTo>
                  <a:pt x="5941291" y="-7017"/>
                  <a:pt x="5831609" y="5682"/>
                  <a:pt x="5721927" y="18382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81200" y="646189"/>
            <a:ext cx="0" cy="472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153400" y="5360330"/>
            <a:ext cx="77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Time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878" y="815496"/>
            <a:ext cx="1981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 Narrow" pitchFamily="34" charset="0"/>
              </a:rPr>
              <a:t>Nr of households  benefiting from SI </a:t>
            </a:r>
            <a:r>
              <a:rPr lang="en-US" sz="2000" b="1" dirty="0" smtClean="0">
                <a:latin typeface="Arial Narrow" pitchFamily="34" charset="0"/>
              </a:rPr>
              <a:t>agriculture</a:t>
            </a:r>
          </a:p>
          <a:p>
            <a:endParaRPr lang="en-US" sz="1000" b="1" dirty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Development</a:t>
            </a:r>
          </a:p>
          <a:p>
            <a:r>
              <a:rPr lang="en-US" sz="2000" dirty="0" smtClean="0">
                <a:latin typeface="Arial Narrow" pitchFamily="34" charset="0"/>
              </a:rPr>
              <a:t>Impact</a:t>
            </a:r>
          </a:p>
          <a:p>
            <a:r>
              <a:rPr lang="en-US" sz="2000" dirty="0" smtClean="0">
                <a:latin typeface="Arial Narrow" pitchFamily="34" charset="0"/>
              </a:rPr>
              <a:t>(e.g., productivity, income), but also…</a:t>
            </a:r>
          </a:p>
          <a:p>
            <a:r>
              <a:rPr lang="en-US" sz="2000" dirty="0" smtClean="0">
                <a:latin typeface="Arial Narrow" pitchFamily="34" charset="0"/>
              </a:rPr>
              <a:t>equity between households (including gender), NRM</a:t>
            </a:r>
          </a:p>
          <a:p>
            <a:endParaRPr lang="en-US" sz="2000" b="1" dirty="0">
              <a:latin typeface="Arial Narrow" pitchFamily="34" charset="0"/>
            </a:endParaRPr>
          </a:p>
          <a:p>
            <a:endParaRPr lang="en-US" sz="2000" b="1" dirty="0" smtClean="0">
              <a:latin typeface="Arial Narrow" pitchFamily="34" charset="0"/>
            </a:endParaRPr>
          </a:p>
          <a:p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912931"/>
            <a:ext cx="113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Research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Outputs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0167" y="5912931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Pilot 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600" y="5912931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Mainstreaming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Scaling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847582" y="905817"/>
            <a:ext cx="0" cy="442825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ular Callout 13"/>
          <p:cNvSpPr/>
          <p:nvPr/>
        </p:nvSpPr>
        <p:spPr>
          <a:xfrm>
            <a:off x="2088640" y="1161336"/>
            <a:ext cx="1354148" cy="1719690"/>
          </a:xfrm>
          <a:prstGeom prst="wedgeRectCallout">
            <a:avLst>
              <a:gd name="adj1" fmla="val -114534"/>
              <a:gd name="adj2" fmla="val 856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7635138" y="1238325"/>
            <a:ext cx="1288473" cy="1343891"/>
          </a:xfrm>
          <a:custGeom>
            <a:avLst/>
            <a:gdLst>
              <a:gd name="connsiteX0" fmla="*/ 0 w 1288473"/>
              <a:gd name="connsiteY0" fmla="*/ 1343891 h 1343891"/>
              <a:gd name="connsiteX1" fmla="*/ 304800 w 1288473"/>
              <a:gd name="connsiteY1" fmla="*/ 997527 h 1343891"/>
              <a:gd name="connsiteX2" fmla="*/ 720436 w 1288473"/>
              <a:gd name="connsiteY2" fmla="*/ 498764 h 1343891"/>
              <a:gd name="connsiteX3" fmla="*/ 1052945 w 1288473"/>
              <a:gd name="connsiteY3" fmla="*/ 166255 h 1343891"/>
              <a:gd name="connsiteX4" fmla="*/ 1288473 w 1288473"/>
              <a:gd name="connsiteY4" fmla="*/ 0 h 134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8473" h="1343891">
                <a:moveTo>
                  <a:pt x="0" y="1343891"/>
                </a:moveTo>
                <a:cubicBezTo>
                  <a:pt x="92363" y="1241136"/>
                  <a:pt x="184727" y="1138381"/>
                  <a:pt x="304800" y="997527"/>
                </a:cubicBezTo>
                <a:cubicBezTo>
                  <a:pt x="424873" y="856672"/>
                  <a:pt x="595745" y="637309"/>
                  <a:pt x="720436" y="498764"/>
                </a:cubicBezTo>
                <a:cubicBezTo>
                  <a:pt x="845127" y="360219"/>
                  <a:pt x="958272" y="249382"/>
                  <a:pt x="1052945" y="166255"/>
                </a:cubicBezTo>
                <a:cubicBezTo>
                  <a:pt x="1147618" y="83128"/>
                  <a:pt x="1218045" y="41564"/>
                  <a:pt x="1288473" y="0"/>
                </a:cubicBezTo>
              </a:path>
            </a:pathLst>
          </a:cu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41809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0077" y="5334070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2021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9676" y="5912931"/>
            <a:ext cx="1514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Development Outcomes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33535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43500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561832" y="6300313"/>
            <a:ext cx="571500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7545085" y="4499417"/>
            <a:ext cx="1378526" cy="45719"/>
          </a:xfrm>
          <a:custGeom>
            <a:avLst/>
            <a:gdLst>
              <a:gd name="connsiteX0" fmla="*/ 0 w 1011382"/>
              <a:gd name="connsiteY0" fmla="*/ 27709 h 27709"/>
              <a:gd name="connsiteX1" fmla="*/ 1011382 w 1011382"/>
              <a:gd name="connsiteY1" fmla="*/ 0 h 2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1382" h="27709">
                <a:moveTo>
                  <a:pt x="0" y="27709"/>
                </a:moveTo>
                <a:lnTo>
                  <a:pt x="1011382" y="0"/>
                </a:lnTo>
              </a:path>
            </a:pathLst>
          </a:cu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898422" y="3104932"/>
            <a:ext cx="2070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Narrow" pitchFamily="34" charset="0"/>
              </a:rPr>
              <a:t>Direct development impact on a limited nr of households with the target areas</a:t>
            </a:r>
            <a:endParaRPr lang="en-US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3619285" y="814035"/>
            <a:ext cx="2292570" cy="1719690"/>
          </a:xfrm>
          <a:prstGeom prst="wedgeRectCallout">
            <a:avLst>
              <a:gd name="adj1" fmla="val 50045"/>
              <a:gd name="adj2" fmla="val 159196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620445" y="779399"/>
            <a:ext cx="2306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 Narrow" pitchFamily="34" charset="0"/>
              </a:rPr>
              <a:t>Influence on development partners that will advance the impact of research outputs to many more households </a:t>
            </a:r>
            <a:endParaRPr lang="en-US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7436" y="1126700"/>
            <a:ext cx="1276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Impact indicators include equity and NRM dimensions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51677" y="5325417"/>
            <a:ext cx="74892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2016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981200" y="5325417"/>
            <a:ext cx="7086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981200" y="4937489"/>
            <a:ext cx="2632409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53729" y="4715817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10,000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Draft formulation – to be improved?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8004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1740</TotalTime>
  <Words>448</Words>
  <Application>Microsoft Office PowerPoint</Application>
  <PresentationFormat>On-screen Show (4:3)</PresentationFormat>
  <Paragraphs>127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Vanlauwe, Bernard</dc:creator>
  <cp:lastModifiedBy>LeBorgne, Ewen (ILRI)</cp:lastModifiedBy>
  <cp:revision>18</cp:revision>
  <dcterms:created xsi:type="dcterms:W3CDTF">2015-10-05T03:35:12Z</dcterms:created>
  <dcterms:modified xsi:type="dcterms:W3CDTF">2015-10-07T09:14:11Z</dcterms:modified>
</cp:coreProperties>
</file>